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8" r:id="rId5"/>
    <p:sldId id="261" r:id="rId6"/>
    <p:sldId id="262" r:id="rId7"/>
    <p:sldId id="278" r:id="rId8"/>
    <p:sldId id="263" r:id="rId9"/>
    <p:sldId id="293" r:id="rId10"/>
    <p:sldId id="280" r:id="rId11"/>
    <p:sldId id="295" r:id="rId12"/>
    <p:sldId id="294" r:id="rId13"/>
    <p:sldId id="296" r:id="rId14"/>
    <p:sldId id="297" r:id="rId15"/>
    <p:sldId id="298" r:id="rId16"/>
    <p:sldId id="300" r:id="rId17"/>
    <p:sldId id="299" r:id="rId18"/>
    <p:sldId id="302" r:id="rId19"/>
    <p:sldId id="301" r:id="rId20"/>
    <p:sldId id="303" r:id="rId21"/>
    <p:sldId id="304" r:id="rId22"/>
    <p:sldId id="283" r:id="rId23"/>
    <p:sldId id="305" r:id="rId24"/>
    <p:sldId id="265" r:id="rId25"/>
    <p:sldId id="306" r:id="rId26"/>
    <p:sldId id="308" r:id="rId27"/>
    <p:sldId id="309" r:id="rId28"/>
    <p:sldId id="310" r:id="rId29"/>
    <p:sldId id="311" r:id="rId30"/>
    <p:sldId id="312" r:id="rId31"/>
    <p:sldId id="279" r:id="rId32"/>
    <p:sldId id="313" r:id="rId33"/>
    <p:sldId id="314" r:id="rId34"/>
    <p:sldId id="315" r:id="rId35"/>
    <p:sldId id="317" r:id="rId36"/>
    <p:sldId id="318" r:id="rId37"/>
    <p:sldId id="319" r:id="rId38"/>
    <p:sldId id="320" r:id="rId39"/>
    <p:sldId id="316" r:id="rId40"/>
    <p:sldId id="360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BF"/>
    <a:srgbClr val="01499E"/>
    <a:srgbClr val="A4D077"/>
    <a:srgbClr val="FFA01C"/>
    <a:srgbClr val="5C4F3D"/>
    <a:srgbClr val="123D81"/>
    <a:srgbClr val="00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7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AA29-FC71-4041-A51D-B6540851773D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1CC94-CC7C-42CF-8BC5-F3798244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7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5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6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09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3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0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66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0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5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95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9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4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36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6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0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53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2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14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44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_ppt_slides_r105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332631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1305860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5722972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6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7"/>
          <a:stretch/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07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71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24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2" name="Picture 11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8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52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IN_ppt_slides_r1058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8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8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90" y="5526198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4581148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5554377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231205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1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0058B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2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FFA01C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A4D077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48"/>
          <a:stretch/>
        </p:blipFill>
        <p:spPr>
          <a:xfrm>
            <a:off x="0" y="0"/>
            <a:ext cx="9144000" cy="1498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8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1" name="Picture 10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7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2" r:id="rId4"/>
    <p:sldLayoutId id="2147483661" r:id="rId5"/>
    <p:sldLayoutId id="2147483650" r:id="rId6"/>
    <p:sldLayoutId id="2147483653" r:id="rId7"/>
    <p:sldLayoutId id="2147483655" r:id="rId8"/>
    <p:sldLayoutId id="2147483667" r:id="rId9"/>
    <p:sldLayoutId id="2147483663" r:id="rId10"/>
    <p:sldLayoutId id="2147483666" r:id="rId11"/>
    <p:sldLayoutId id="2147483668" r:id="rId12"/>
    <p:sldLayoutId id="2147483675" r:id="rId13"/>
    <p:sldLayoutId id="2147483671" r:id="rId14"/>
    <p:sldLayoutId id="2147483672" r:id="rId15"/>
    <p:sldLayoutId id="2147483673" r:id="rId16"/>
    <p:sldLayoutId id="2147483676" r:id="rId17"/>
    <p:sldLayoutId id="2147483669" r:id="rId18"/>
    <p:sldLayoutId id="2147483682" r:id="rId19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umynews.com/data-journalism2/budget-economy/item/4726-byudzhet-m-sumy-na-2013-rik-openspending.html%3Cbr%20/%3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isingdata.com/index.php/2011/08/data-visualisation-stories-from-india-by-ananth-man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post.com/special-reports/global-income-inequality-great-divide-globalpo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ri.org/resources/data-visualizations/idea-behind-potico-palm-oil-indones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cdc.gov/vitalsigns/ChildInjur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akistan" TargetMode="External"/><Relationship Id="rId3" Type="http://schemas.openxmlformats.org/officeDocument/2006/relationships/hyperlink" Target="http://www.wri.org/resources/data-visualizations/idea-behind-potico-palm-oil-indonesia" TargetMode="External"/><Relationship Id="rId7" Type="http://schemas.openxmlformats.org/officeDocument/2006/relationships/hyperlink" Target="http://en.wikipedia.org/wiki/Talib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WikiLeaks" TargetMode="External"/><Relationship Id="rId5" Type="http://schemas.openxmlformats.org/officeDocument/2006/relationships/hyperlink" Target="http://en.wikipedia.org/wiki/War_in_Afghanistan_(2001%E2%80%93present)" TargetMode="External"/><Relationship Id="rId10" Type="http://schemas.openxmlformats.org/officeDocument/2006/relationships/hyperlink" Target="http://en.wikipedia.org/wiki/Taliban_insurgency" TargetMode="External"/><Relationship Id="rId4" Type="http://schemas.openxmlformats.org/officeDocument/2006/relationships/hyperlink" Target="http://en.wikipedia.org/wiki/United_States_armed_forces" TargetMode="External"/><Relationship Id="rId9" Type="http://schemas.openxmlformats.org/officeDocument/2006/relationships/hyperlink" Target="http://en.wikipedia.org/wiki/Ira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s.blogs.nytimes.com/2010/08/18/visualizing-the-wikileaks-war-log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world/the-war-log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ij.org/offshor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ariantracker.org/#!syria-tracker/cj0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publicdata/directory" TargetMode="External"/><Relationship Id="rId13" Type="http://schemas.openxmlformats.org/officeDocument/2006/relationships/hyperlink" Target="http://abigbang.wikidot.com/opendata-list-of-resources" TargetMode="External"/><Relationship Id="rId18" Type="http://schemas.openxmlformats.org/officeDocument/2006/relationships/hyperlink" Target="http://www.quora.com/Data/Where-can-I-get-large-datasets-open-to-the-public" TargetMode="External"/><Relationship Id="rId26" Type="http://schemas.openxmlformats.org/officeDocument/2006/relationships/hyperlink" Target="http://geodata.grid.unep.ch/" TargetMode="External"/><Relationship Id="rId3" Type="http://schemas.openxmlformats.org/officeDocument/2006/relationships/hyperlink" Target="http://www.who.int/research/en/" TargetMode="External"/><Relationship Id="rId21" Type="http://schemas.openxmlformats.org/officeDocument/2006/relationships/hyperlink" Target="http://datamarket.com/" TargetMode="External"/><Relationship Id="rId7" Type="http://schemas.openxmlformats.org/officeDocument/2006/relationships/hyperlink" Target="http://www.guardian.co.uk/world-government-data" TargetMode="External"/><Relationship Id="rId12" Type="http://schemas.openxmlformats.org/officeDocument/2006/relationships/hyperlink" Target="http://freegisdata.rtwilson.com/" TargetMode="External"/><Relationship Id="rId17" Type="http://schemas.openxmlformats.org/officeDocument/2006/relationships/hyperlink" Target="http://www.datawrangling.com/some-datasets-available-on-the-web" TargetMode="External"/><Relationship Id="rId25" Type="http://schemas.openxmlformats.org/officeDocument/2006/relationships/hyperlink" Target="http://www.naturalearthdata.com/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africaopendata.org/" TargetMode="External"/><Relationship Id="rId20" Type="http://schemas.openxmlformats.org/officeDocument/2006/relationships/hyperlink" Target="http://www.infochimps.com/" TargetMode="External"/><Relationship Id="rId29" Type="http://schemas.openxmlformats.org/officeDocument/2006/relationships/hyperlink" Target="http://www.landmatrix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datacatalogs.org/" TargetMode="External"/><Relationship Id="rId11" Type="http://schemas.openxmlformats.org/officeDocument/2006/relationships/hyperlink" Target="http://www.factual.com/" TargetMode="External"/><Relationship Id="rId24" Type="http://schemas.openxmlformats.org/officeDocument/2006/relationships/hyperlink" Target="http://opencorporates.com/" TargetMode="External"/><Relationship Id="rId5" Type="http://schemas.openxmlformats.org/officeDocument/2006/relationships/hyperlink" Target="http://data.worldbank.org/" TargetMode="External"/><Relationship Id="rId15" Type="http://schemas.openxmlformats.org/officeDocument/2006/relationships/hyperlink" Target="http://www.wri.org/" TargetMode="External"/><Relationship Id="rId23" Type="http://schemas.openxmlformats.org/officeDocument/2006/relationships/hyperlink" Target="http://investigativedashboard.org/" TargetMode="External"/><Relationship Id="rId28" Type="http://schemas.openxmlformats.org/officeDocument/2006/relationships/hyperlink" Target="http://www.transparency.org/research/cpi/overview" TargetMode="External"/><Relationship Id="rId10" Type="http://schemas.openxmlformats.org/officeDocument/2006/relationships/hyperlink" Target="http://wiki.dbpedia.org/Datasets" TargetMode="External"/><Relationship Id="rId19" Type="http://schemas.openxmlformats.org/officeDocument/2006/relationships/hyperlink" Target="http://www.programmableweb.com/apis/directory/" TargetMode="External"/><Relationship Id="rId4" Type="http://schemas.openxmlformats.org/officeDocument/2006/relationships/hyperlink" Target="http://data.un.org/" TargetMode="External"/><Relationship Id="rId9" Type="http://schemas.openxmlformats.org/officeDocument/2006/relationships/hyperlink" Target="http://thedatahub.org/" TargetMode="External"/><Relationship Id="rId14" Type="http://schemas.openxmlformats.org/officeDocument/2006/relationships/hyperlink" Target="http://oad.simmons.edu/oadwiki/Data_repositories#Energy" TargetMode="External"/><Relationship Id="rId22" Type="http://schemas.openxmlformats.org/officeDocument/2006/relationships/hyperlink" Target="http://offshoreleaks.icij.org/" TargetMode="External"/><Relationship Id="rId27" Type="http://schemas.openxmlformats.org/officeDocument/2006/relationships/hyperlink" Target="http://www.aiddata.org/content/index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risisgroup.org/" TargetMode="External"/><Relationship Id="rId3" Type="http://schemas.openxmlformats.org/officeDocument/2006/relationships/hyperlink" Target="http://www.isaf.nato.int/" TargetMode="External"/><Relationship Id="rId7" Type="http://schemas.openxmlformats.org/officeDocument/2006/relationships/hyperlink" Target="http://www.areu.org.af/?Lang=en-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an-afghanistan.com/" TargetMode="External"/><Relationship Id="rId11" Type="http://schemas.openxmlformats.org/officeDocument/2006/relationships/hyperlink" Target="http://www.democracyinternational.com/sites/default/files/DI%20Afghanistan%202010%20EOM%20Final%20Report_web.pdf" TargetMode="External"/><Relationship Id="rId5" Type="http://schemas.openxmlformats.org/officeDocument/2006/relationships/hyperlink" Target="http://www.afghanwire.com/" TargetMode="External"/><Relationship Id="rId10" Type="http://schemas.openxmlformats.org/officeDocument/2006/relationships/hyperlink" Target="http://afghanistanelectiondata.org/open" TargetMode="External"/><Relationship Id="rId4" Type="http://schemas.openxmlformats.org/officeDocument/2006/relationships/hyperlink" Target="http://www.afghanconflictmonitor.org/" TargetMode="External"/><Relationship Id="rId9" Type="http://schemas.openxmlformats.org/officeDocument/2006/relationships/hyperlink" Target="http://www.iwaweb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world/2014/feb/03/afghanistan-election-guide-candidates-lis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aljazeera.com/indepth/features/2014/02/spate-attacks-spark-afghan-election-fears-201421681314302695.html" TargetMode="External"/><Relationship Id="rId4" Type="http://schemas.openxmlformats.org/officeDocument/2006/relationships/hyperlink" Target="http://www.nbcnews.com/news/world/afghanistans-future-whos-who-pivotal-presidential-election-n2475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journalismhandbook.org/1.0/en/in_the_newsroom_3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a.tiles.mapbox.com/v3/datascientist.omancrimes/page.html#6/20.705/57.2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Stories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Economic Indicators &amp; Budgets</a:t>
            </a:r>
            <a:endParaRPr lang="en-US" sz="3200" b="1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747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28" y="72624"/>
            <a:ext cx="2209168" cy="19104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728" y="2181340"/>
            <a:ext cx="2121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Ukrain</a:t>
            </a:r>
            <a:r>
              <a:rPr lang="en-US" b="1" dirty="0" smtClean="0">
                <a:hlinkClick r:id="rId3"/>
              </a:rPr>
              <a:t>e 2013 budget</a:t>
            </a:r>
            <a:r>
              <a:rPr lang="en-US" dirty="0" smtClean="0"/>
              <a:t>: A Ukrainian newspaper created an interactive data visualization when the government released its annual budget so that citizens could evaluate how the government is spending its tax dollars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38" y="0"/>
            <a:ext cx="6448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129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2011 </a:t>
            </a:r>
            <a:r>
              <a:rPr lang="en-US" b="1" dirty="0" err="1" smtClean="0">
                <a:hlinkClick r:id="rId3"/>
              </a:rPr>
              <a:t>Tamilnadu</a:t>
            </a:r>
            <a:r>
              <a:rPr lang="en-US" b="1" dirty="0" smtClean="0">
                <a:hlinkClick r:id="rId3"/>
              </a:rPr>
              <a:t> School Performance</a:t>
            </a:r>
            <a:r>
              <a:rPr lang="en-US" b="1" dirty="0" smtClean="0"/>
              <a:t>: India’s Reporter Bee visualized the performance of different school districts based on annual performance reports.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88" y="1030634"/>
            <a:ext cx="6103024" cy="43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656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The Great Divide Global Income Inequality</a:t>
            </a:r>
            <a:r>
              <a:rPr lang="en-US" dirty="0" smtClean="0"/>
              <a:t>: The Global Post maps annual data on global inequality by country and compares cities with similar levels of inequality.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4" y="1215624"/>
            <a:ext cx="8964396" cy="40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9943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574" y="5769131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Project </a:t>
            </a:r>
            <a:r>
              <a:rPr lang="en-US" b="1" dirty="0" err="1" smtClean="0">
                <a:hlinkClick r:id="rId3"/>
              </a:rPr>
              <a:t>Potico</a:t>
            </a:r>
            <a:r>
              <a:rPr lang="en-US" dirty="0" smtClean="0"/>
              <a:t>: World Resource Institute explores deforestation in Indonesia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8" y="962412"/>
            <a:ext cx="6797409" cy="48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520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241299"/>
            <a:ext cx="6867838" cy="1143000"/>
          </a:xfrm>
        </p:spPr>
        <p:txBody>
          <a:bodyPr/>
          <a:lstStyle/>
          <a:p>
            <a:r>
              <a:rPr lang="en-US" dirty="0" smtClean="0"/>
              <a:t>Sources of Data: </a:t>
            </a:r>
            <a:r>
              <a:rPr lang="en-US" dirty="0" smtClean="0"/>
              <a:t>Recurring Events</a:t>
            </a:r>
            <a:endParaRPr lang="en-US" dirty="0"/>
          </a:p>
        </p:txBody>
      </p:sp>
      <p:pic>
        <p:nvPicPr>
          <p:cNvPr id="4" name="Picture 3" descr="childinjur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06" y="1257299"/>
            <a:ext cx="6076193" cy="5208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00" y="1384299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4"/>
              </a:rPr>
              <a:t>Child Injury</a:t>
            </a:r>
            <a:r>
              <a:rPr lang="en-US" dirty="0" smtClean="0"/>
              <a:t>: The Center for Disease Control in the United States created this </a:t>
            </a:r>
            <a:r>
              <a:rPr lang="en-US" dirty="0" err="1" smtClean="0"/>
              <a:t>infographic</a:t>
            </a:r>
            <a:r>
              <a:rPr lang="en-US" dirty="0" smtClean="0"/>
              <a:t> for journalists to draw attention to a major health risk for children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4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1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5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3200" b="1" dirty="0" smtClean="0"/>
              <a:t>How could these recurring reports be used in your election reporting?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Security, crime and violence data by province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Economic growth data by sector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Maternal and child mortality reports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Other reports, press releases and data sent to your media?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113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1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Sent or Leaked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574" y="5769131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Project </a:t>
            </a:r>
            <a:r>
              <a:rPr lang="en-US" b="1" dirty="0" err="1" smtClean="0">
                <a:hlinkClick r:id="rId3"/>
              </a:rPr>
              <a:t>Potico</a:t>
            </a:r>
            <a:r>
              <a:rPr lang="en-US" dirty="0" smtClean="0"/>
              <a:t>: World Resource Institute explores deforestation in Indonesia 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153953"/>
            <a:ext cx="6089720" cy="4405032"/>
          </a:xfrm>
        </p:spPr>
        <p:txBody>
          <a:bodyPr>
            <a:normAutofit fontScale="62500" lnSpcReduction="20000"/>
          </a:bodyPr>
          <a:lstStyle/>
          <a:p>
            <a:r>
              <a:rPr lang="en-US" sz="2800" b="1" i="1" dirty="0" err="1" smtClean="0"/>
              <a:t>Wikileaks</a:t>
            </a:r>
            <a:r>
              <a:rPr lang="en-US" sz="2800" b="1" i="1" dirty="0" smtClean="0"/>
              <a:t> Afghan War Diary</a:t>
            </a:r>
            <a:endParaRPr lang="en-US" sz="2800" b="1" i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The </a:t>
            </a:r>
            <a:r>
              <a:rPr lang="en-US" sz="3200" b="1" dirty="0"/>
              <a:t>Afghan War documents leak</a:t>
            </a:r>
            <a:r>
              <a:rPr lang="en-US" sz="3200" dirty="0"/>
              <a:t> is the disclosure of a collection of internal </a:t>
            </a:r>
            <a:r>
              <a:rPr lang="en-US" sz="3200" dirty="0">
                <a:hlinkClick r:id="rId4" tooltip="United States armed forces"/>
              </a:rPr>
              <a:t>U.S. military</a:t>
            </a:r>
            <a:r>
              <a:rPr lang="en-US" sz="3200" dirty="0"/>
              <a:t> logs of the </a:t>
            </a:r>
            <a:r>
              <a:rPr lang="en-US" sz="3200" dirty="0">
                <a:hlinkClick r:id="rId5" tooltip="War in Afghanistan (2001–present)"/>
              </a:rPr>
              <a:t>War in Afghanistan</a:t>
            </a:r>
            <a:r>
              <a:rPr lang="en-US" sz="3200" dirty="0"/>
              <a:t>, also called the </a:t>
            </a:r>
            <a:r>
              <a:rPr lang="en-US" sz="3200" b="1" dirty="0"/>
              <a:t>Afghan War Diary</a:t>
            </a:r>
            <a:r>
              <a:rPr lang="en-US" sz="3200" dirty="0"/>
              <a:t>, which were published by </a:t>
            </a:r>
            <a:r>
              <a:rPr lang="en-US" sz="3200" dirty="0">
                <a:hlinkClick r:id="rId6" tooltip="WikiLeaks"/>
              </a:rPr>
              <a:t>WikiLeaks</a:t>
            </a:r>
            <a:r>
              <a:rPr lang="en-US" sz="3200" dirty="0"/>
              <a:t> on 25 July 2010</a:t>
            </a:r>
            <a:r>
              <a:rPr lang="en-US" sz="3200" dirty="0" smtClean="0"/>
              <a:t>.</a:t>
            </a:r>
            <a:r>
              <a:rPr lang="en-US" sz="3200" dirty="0"/>
              <a:t> The logs consist of 91,731 documents, covering the period between January 2004 and December </a:t>
            </a:r>
            <a:r>
              <a:rPr lang="en-US" sz="3200" dirty="0" smtClean="0"/>
              <a:t>2009.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documents</a:t>
            </a:r>
            <a:r>
              <a:rPr lang="en-US" sz="3100" dirty="0"/>
              <a:t> revealed information on the deaths of civilians, increased </a:t>
            </a:r>
            <a:r>
              <a:rPr lang="en-US" sz="3100" dirty="0">
                <a:hlinkClick r:id="rId7" tooltip="Taliban"/>
              </a:rPr>
              <a:t>Taliban</a:t>
            </a:r>
            <a:r>
              <a:rPr lang="en-US" sz="3100" dirty="0"/>
              <a:t> attacks, and involvement by </a:t>
            </a:r>
            <a:r>
              <a:rPr lang="en-US" sz="3100" dirty="0">
                <a:hlinkClick r:id="rId8" tooltip="Pakistan"/>
              </a:rPr>
              <a:t>Pakistan</a:t>
            </a:r>
            <a:r>
              <a:rPr lang="en-US" sz="3100" dirty="0"/>
              <a:t> and </a:t>
            </a:r>
            <a:r>
              <a:rPr lang="en-US" sz="3100" dirty="0">
                <a:hlinkClick r:id="rId9" tooltip="Iran"/>
              </a:rPr>
              <a:t>Iran</a:t>
            </a:r>
            <a:r>
              <a:rPr lang="en-US" sz="3100" dirty="0"/>
              <a:t> </a:t>
            </a:r>
            <a:r>
              <a:rPr lang="en-US" sz="3100" dirty="0"/>
              <a:t>in the</a:t>
            </a:r>
            <a:r>
              <a:rPr lang="en-US" sz="3100" dirty="0"/>
              <a:t> </a:t>
            </a:r>
            <a:r>
              <a:rPr lang="en-US" sz="3100" dirty="0">
                <a:hlinkClick r:id="rId10" tooltip="Taliban insurgency"/>
              </a:rPr>
              <a:t>insurgency</a:t>
            </a:r>
            <a:r>
              <a:rPr lang="en-US" sz="3100" dirty="0"/>
              <a:t>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New York Times, the Guardian and Der </a:t>
            </a:r>
            <a:r>
              <a:rPr lang="en-US" sz="3100" dirty="0" err="1"/>
              <a:t>Spiegal</a:t>
            </a:r>
            <a:r>
              <a:rPr lang="en-US" sz="3100" dirty="0"/>
              <a:t> received advanced copies of the logs.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48793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0574" y="5445965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Visualizing the </a:t>
            </a:r>
            <a:r>
              <a:rPr lang="en-US" b="1" dirty="0" err="1" smtClean="0">
                <a:hlinkClick r:id="rId3"/>
              </a:rPr>
              <a:t>Wikileaks</a:t>
            </a:r>
            <a:r>
              <a:rPr lang="en-US" b="1" dirty="0" smtClean="0">
                <a:hlinkClick r:id="rId3"/>
              </a:rPr>
              <a:t> War logs</a:t>
            </a:r>
            <a:r>
              <a:rPr lang="en-US" dirty="0" smtClean="0"/>
              <a:t>: New York Times visualization of casualties features a time lapse video to show the evolution of the war.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6" y="962412"/>
            <a:ext cx="8962287" cy="40743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46736" y="72624"/>
            <a:ext cx="6867838" cy="8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rgbClr val="123D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Data Sources: Sent or Leaked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2945" y="5996807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Afghanistan The War Logs</a:t>
            </a:r>
            <a:r>
              <a:rPr lang="en-US" dirty="0" smtClean="0"/>
              <a:t>: The Guardian’s site explaining the human cost of war.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9" y="962412"/>
            <a:ext cx="6969229" cy="490832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46736" y="72624"/>
            <a:ext cx="6867838" cy="8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rgbClr val="123D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Data Sources: Sent or Leaked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1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sources: sent or leaked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Offshore Leaks</a:t>
            </a:r>
            <a:r>
              <a:rPr lang="en" b="1" dirty="0"/>
              <a:t>: </a:t>
            </a:r>
            <a:r>
              <a:rPr lang="en" dirty="0"/>
              <a:t>A leaked hard drive of 2.5 million documents about offshore bank accounts to the International Consortium of Investigative Journalists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1" y="962412"/>
            <a:ext cx="8978747" cy="40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1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" sz="2800" dirty="0"/>
              <a:t>Data collection: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Crowd-sourcing via Ushahidi-type platforms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Citizen media contributions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Sensor data for environmental catstrophes</a:t>
            </a:r>
          </a:p>
          <a:p>
            <a:endParaRPr lang="en" sz="2800" dirty="0"/>
          </a:p>
          <a:p>
            <a:pPr lvl="0"/>
            <a:r>
              <a:rPr lang="en" sz="2800" dirty="0"/>
              <a:t>Risks: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Selection bias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Verification process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Context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1623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sources: sent or leaked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Syria Track</a:t>
            </a:r>
            <a:r>
              <a:rPr lang="en" b="1" u="sng" dirty="0" smtClean="0">
                <a:solidFill>
                  <a:schemeClr val="hlink"/>
                </a:solidFill>
              </a:rPr>
              <a:t>er</a:t>
            </a:r>
            <a:r>
              <a:rPr lang="en" b="1" dirty="0" smtClean="0"/>
              <a:t>: </a:t>
            </a:r>
            <a:r>
              <a:rPr lang="en" dirty="0" smtClean="0"/>
              <a:t>Crowd-sourced map of deaths reported during </a:t>
            </a:r>
            <a:r>
              <a:rPr lang="en-US" dirty="0" err="1" smtClean="0"/>
              <a:t>th</a:t>
            </a:r>
            <a:r>
              <a:rPr lang="en" dirty="0" smtClean="0"/>
              <a:t>e conflict in Syria, mostly drawn from the web </a:t>
            </a:r>
            <a:r>
              <a:rPr lang="en-US" dirty="0" err="1" smtClean="0"/>
              <a:t>wi</a:t>
            </a:r>
            <a:r>
              <a:rPr lang="en" dirty="0" smtClean="0"/>
              <a:t>th a focus on social media reports.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7" y="962412"/>
            <a:ext cx="8915503" cy="40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  <p:pic>
        <p:nvPicPr>
          <p:cNvPr id="10" name="Picture 9" descr="datajournalism_5cs6com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363974"/>
            <a:ext cx="7010957" cy="54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927" y="1792265"/>
            <a:ext cx="3200685" cy="405769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b="1" dirty="0"/>
              <a:t>Global and open data catalogs</a:t>
            </a:r>
            <a:endParaRPr lang="en-US" dirty="0"/>
          </a:p>
          <a:p>
            <a:pPr fontAlgn="base"/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pPr fontAlgn="base"/>
            <a:r>
              <a:rPr lang="en-US" dirty="0">
                <a:hlinkClick r:id="rId4"/>
              </a:rPr>
              <a:t>United Nations</a:t>
            </a:r>
            <a:endParaRPr lang="en-US" dirty="0"/>
          </a:p>
          <a:p>
            <a:pPr fontAlgn="base"/>
            <a:r>
              <a:rPr lang="en-US" dirty="0">
                <a:hlinkClick r:id="rId5"/>
              </a:rPr>
              <a:t>World Bank</a:t>
            </a:r>
            <a:endParaRPr lang="en-US" dirty="0"/>
          </a:p>
          <a:p>
            <a:pPr fontAlgn="base"/>
            <a:r>
              <a:rPr lang="en-US" dirty="0">
                <a:hlinkClick r:id="rId6"/>
              </a:rPr>
              <a:t>DataCatalogs.org</a:t>
            </a:r>
            <a:endParaRPr lang="en-US" dirty="0"/>
          </a:p>
          <a:p>
            <a:pPr fontAlgn="base"/>
            <a:r>
              <a:rPr lang="en-US" dirty="0">
                <a:hlinkClick r:id="rId7"/>
              </a:rPr>
              <a:t>The Guardian's world government data portal</a:t>
            </a:r>
            <a:endParaRPr lang="en-US" dirty="0"/>
          </a:p>
          <a:p>
            <a:pPr fontAlgn="base"/>
            <a:r>
              <a:rPr lang="en-US" dirty="0">
                <a:hlinkClick r:id="rId8"/>
              </a:rPr>
              <a:t>Google's public data directory</a:t>
            </a:r>
            <a:endParaRPr lang="en-US" dirty="0"/>
          </a:p>
          <a:p>
            <a:pPr fontAlgn="base"/>
            <a:r>
              <a:rPr lang="en-US" dirty="0">
                <a:hlinkClick r:id="rId9"/>
              </a:rPr>
              <a:t>The data hub</a:t>
            </a:r>
            <a:endParaRPr lang="en-US" dirty="0"/>
          </a:p>
          <a:p>
            <a:pPr fontAlgn="base"/>
            <a:r>
              <a:rPr lang="en-US" dirty="0" err="1">
                <a:hlinkClick r:id="rId10"/>
              </a:rPr>
              <a:t>DBPedia</a:t>
            </a:r>
            <a:r>
              <a:rPr lang="en-US" dirty="0">
                <a:hlinkClick r:id="rId10"/>
              </a:rPr>
              <a:t> Datasets</a:t>
            </a:r>
            <a:endParaRPr lang="en-US" dirty="0"/>
          </a:p>
          <a:p>
            <a:pPr fontAlgn="base"/>
            <a:r>
              <a:rPr lang="en-US" dirty="0">
                <a:hlinkClick r:id="rId11"/>
              </a:rPr>
              <a:t>Factual</a:t>
            </a:r>
            <a:endParaRPr lang="en-US" dirty="0"/>
          </a:p>
          <a:p>
            <a:pPr fontAlgn="base"/>
            <a:r>
              <a:rPr lang="en-US" dirty="0">
                <a:hlinkClick r:id="rId12"/>
              </a:rPr>
              <a:t>Free GIS data</a:t>
            </a:r>
            <a:endParaRPr lang="en-US" dirty="0"/>
          </a:p>
          <a:p>
            <a:pPr fontAlgn="base"/>
            <a:r>
              <a:rPr lang="en-US" dirty="0">
                <a:hlinkClick r:id="rId13"/>
              </a:rPr>
              <a:t>List of open data resources</a:t>
            </a:r>
            <a:endParaRPr lang="en-US" dirty="0"/>
          </a:p>
          <a:p>
            <a:pPr fontAlgn="base"/>
            <a:r>
              <a:rPr lang="en-US" dirty="0">
                <a:hlinkClick r:id="rId14"/>
              </a:rPr>
              <a:t>Energy data </a:t>
            </a:r>
            <a:r>
              <a:rPr lang="en-US" dirty="0" smtClean="0">
                <a:hlinkClick r:id="rId14"/>
              </a:rPr>
              <a:t>repositories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15"/>
              </a:rPr>
              <a:t>World Research </a:t>
            </a:r>
            <a:r>
              <a:rPr lang="en" u="sng" dirty="0" smtClean="0">
                <a:solidFill>
                  <a:schemeClr val="hlink"/>
                </a:solidFill>
                <a:hlinkClick r:id="rId15"/>
              </a:rPr>
              <a:t>Institute</a:t>
            </a:r>
            <a:endParaRPr lang="en" u="sng" dirty="0">
              <a:solidFill>
                <a:schemeClr val="hlink"/>
              </a:solidFill>
              <a:hlinkClick r:id="rId16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13889" y="1911899"/>
            <a:ext cx="3200685" cy="395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>
                <a:hlinkClick r:id="rId17"/>
              </a:rPr>
              <a:t>Data wrangling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18"/>
              </a:rPr>
              <a:t>Quora</a:t>
            </a:r>
            <a:r>
              <a:rPr lang="en-US" dirty="0" smtClean="0">
                <a:hlinkClick r:id="rId18"/>
              </a:rPr>
              <a:t> thread: "Where can I find large datasets open to the public?"</a:t>
            </a:r>
            <a:endParaRPr lang="en-US" dirty="0" smtClean="0"/>
          </a:p>
          <a:p>
            <a:pPr fontAlgn="base"/>
            <a:r>
              <a:rPr lang="en-US" dirty="0" smtClean="0">
                <a:hlinkClick r:id="rId19"/>
              </a:rPr>
              <a:t>Directory of APIs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0"/>
              </a:rPr>
              <a:t>Infochimps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1"/>
              </a:rPr>
              <a:t>Datamarket</a:t>
            </a:r>
            <a:endParaRPr lang="en-US" dirty="0" smtClean="0"/>
          </a:p>
          <a:p>
            <a:pPr fontAlgn="base"/>
            <a:r>
              <a:rPr lang="en-US" dirty="0" smtClean="0">
                <a:hlinkClick r:id="rId22"/>
              </a:rPr>
              <a:t>Offshore Leaks</a:t>
            </a:r>
            <a:endParaRPr lang="en-US" dirty="0" smtClean="0"/>
          </a:p>
          <a:p>
            <a:pPr fontAlgn="base"/>
            <a:r>
              <a:rPr lang="en-US" dirty="0" smtClean="0">
                <a:hlinkClick r:id="rId23"/>
              </a:rPr>
              <a:t>Investigative Dashboard</a:t>
            </a:r>
            <a:endParaRPr lang="en-US" dirty="0" smtClean="0"/>
          </a:p>
          <a:p>
            <a:pPr fontAlgn="base"/>
            <a:r>
              <a:rPr lang="en-US" dirty="0" smtClean="0">
                <a:hlinkClick r:id="rId24"/>
              </a:rPr>
              <a:t>Open Corporates</a:t>
            </a:r>
            <a:endParaRPr lang="en-US" dirty="0" smtClean="0"/>
          </a:p>
          <a:p>
            <a:pPr fontAlgn="base"/>
            <a:r>
              <a:rPr lang="en-US" dirty="0" smtClean="0">
                <a:hlinkClick r:id="rId25"/>
              </a:rPr>
              <a:t>Natural Earth data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26"/>
              </a:rPr>
              <a:t>UNEP Data</a:t>
            </a:r>
            <a:endParaRPr lang="en" u="sng" dirty="0">
              <a:solidFill>
                <a:schemeClr val="hlink"/>
              </a:solidFill>
              <a:hlinkClick r:id="rId27"/>
            </a:endParaRPr>
          </a:p>
          <a:p>
            <a:pPr lvl="0"/>
            <a:r>
              <a:rPr lang="en" u="sng" dirty="0">
                <a:solidFill>
                  <a:schemeClr val="hlink"/>
                </a:solidFill>
                <a:hlinkClick r:id="rId28"/>
              </a:rPr>
              <a:t>Transparency International Corruption Index</a:t>
            </a:r>
          </a:p>
          <a:p>
            <a:pPr lvl="0"/>
            <a:r>
              <a:rPr lang="en" u="sng" dirty="0">
                <a:solidFill>
                  <a:schemeClr val="hlink"/>
                </a:solidFill>
                <a:hlinkClick r:id="rId29"/>
              </a:rPr>
              <a:t>Land Ownership Database</a:t>
            </a:r>
          </a:p>
          <a:p>
            <a:pPr lvl="0"/>
            <a:r>
              <a:rPr lang="en" u="sng" dirty="0">
                <a:solidFill>
                  <a:schemeClr val="hlink"/>
                </a:solidFill>
              </a:rPr>
              <a:t>Gapminder </a:t>
            </a:r>
            <a:r>
              <a:rPr lang="en" u="sng" dirty="0" smtClean="0">
                <a:solidFill>
                  <a:schemeClr val="hlink"/>
                </a:solidFill>
              </a:rPr>
              <a:t>World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927" y="1792265"/>
            <a:ext cx="7396647" cy="4057692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/>
              <a:t>Afghanistan Data Sources</a:t>
            </a:r>
            <a:endParaRPr lang="en-US" dirty="0"/>
          </a:p>
          <a:p>
            <a:r>
              <a:rPr lang="en-US" dirty="0">
                <a:hlinkClick r:id="rId3"/>
              </a:rPr>
              <a:t>International Security Assistance </a:t>
            </a:r>
            <a:r>
              <a:rPr lang="en-US" dirty="0" smtClean="0">
                <a:hlinkClick r:id="rId3"/>
              </a:rPr>
              <a:t>Force</a:t>
            </a:r>
            <a:endParaRPr lang="en-US" dirty="0"/>
          </a:p>
          <a:p>
            <a:r>
              <a:rPr lang="en-US" dirty="0">
                <a:hlinkClick r:id="rId4"/>
              </a:rPr>
              <a:t>Afghanistan Conflict </a:t>
            </a:r>
            <a:r>
              <a:rPr lang="en-US" dirty="0" smtClean="0">
                <a:hlinkClick r:id="rId4"/>
              </a:rPr>
              <a:t>Monitor</a:t>
            </a:r>
            <a:endParaRPr lang="en-US" dirty="0"/>
          </a:p>
          <a:p>
            <a:r>
              <a:rPr lang="en-US" dirty="0" err="1" smtClean="0">
                <a:hlinkClick r:id="rId5"/>
              </a:rPr>
              <a:t>AfghanWire</a:t>
            </a:r>
            <a:endParaRPr lang="en-US" dirty="0"/>
          </a:p>
          <a:p>
            <a:r>
              <a:rPr lang="en-US" dirty="0">
                <a:hlinkClick r:id="rId6"/>
              </a:rPr>
              <a:t>The Afghanistan Analysts </a:t>
            </a:r>
            <a:r>
              <a:rPr lang="en-US" dirty="0" smtClean="0">
                <a:hlinkClick r:id="rId6"/>
              </a:rPr>
              <a:t>Network</a:t>
            </a:r>
            <a:endParaRPr lang="en-US" dirty="0"/>
          </a:p>
          <a:p>
            <a:r>
              <a:rPr lang="en-US" dirty="0">
                <a:hlinkClick r:id="rId7"/>
              </a:rPr>
              <a:t>Afghanistan Research and Evaluation </a:t>
            </a:r>
            <a:r>
              <a:rPr lang="en-US" dirty="0" smtClean="0">
                <a:hlinkClick r:id="rId7"/>
              </a:rPr>
              <a:t>Unit</a:t>
            </a:r>
            <a:endParaRPr lang="en-US" dirty="0"/>
          </a:p>
          <a:p>
            <a:r>
              <a:rPr lang="en-US" dirty="0">
                <a:hlinkClick r:id="rId8"/>
              </a:rPr>
              <a:t>International Crisis </a:t>
            </a:r>
            <a:r>
              <a:rPr lang="en-US" dirty="0" smtClean="0">
                <a:hlinkClick r:id="rId8"/>
              </a:rPr>
              <a:t>Group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Afghanistan Election Data</a:t>
            </a:r>
            <a:endParaRPr lang="en-US" b="1" dirty="0"/>
          </a:p>
          <a:p>
            <a:r>
              <a:rPr lang="en-US" dirty="0">
                <a:hlinkClick r:id="rId9"/>
              </a:rPr>
              <a:t> </a:t>
            </a:r>
            <a:r>
              <a:rPr lang="en-US" dirty="0" smtClean="0">
                <a:hlinkClick r:id="rId9"/>
              </a:rPr>
              <a:t>Integrity Watch Afghanistan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Afghanistan Election Data</a:t>
            </a:r>
            <a:endParaRPr lang="en-US" dirty="0" smtClean="0"/>
          </a:p>
          <a:p>
            <a:r>
              <a:rPr lang="en-US" dirty="0" smtClean="0">
                <a:hlinkClick r:id="rId11"/>
              </a:rPr>
              <a:t>Democracy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Read: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Afghanistan election guide: everything you need to </a:t>
            </a:r>
            <a:r>
              <a:rPr lang="en-US" sz="3200" dirty="0" smtClean="0">
                <a:hlinkClick r:id="rId3"/>
              </a:rPr>
              <a:t>know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Afghanistan's Future: Who's Who in Pivotal Presidential </a:t>
            </a:r>
            <a:r>
              <a:rPr lang="en-US" sz="3200" dirty="0" smtClean="0">
                <a:hlinkClick r:id="rId4"/>
              </a:rPr>
              <a:t>Election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Spate of attacks spark Afghan election fears</a:t>
            </a: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922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  <a:endParaRPr lang="en-US" sz="3200" dirty="0" smtClean="0"/>
          </a:p>
          <a:p>
            <a:pPr marL="971550" lvl="1" indent="-514350">
              <a:buAutoNum type="arabicPeriod"/>
            </a:pPr>
            <a:r>
              <a:rPr lang="en-US" sz="3200" dirty="0" smtClean="0"/>
              <a:t>What is the journalist’s hypothesis?</a:t>
            </a:r>
          </a:p>
          <a:p>
            <a:pPr lvl="2"/>
            <a:r>
              <a:rPr lang="en-US" dirty="0"/>
              <a:t>What topics does the journalist cover in the story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What are the most important factors in the election outcome according to the story?</a:t>
            </a:r>
          </a:p>
          <a:p>
            <a:pPr lvl="2"/>
            <a:r>
              <a:rPr lang="en-US" dirty="0" smtClean="0"/>
              <a:t>What does he want the reader to understand after reading the story?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626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  <a:endParaRPr lang="en-US" sz="3200" dirty="0" smtClean="0"/>
          </a:p>
          <a:p>
            <a:pPr marL="457200" lvl="1" indent="0">
              <a:buNone/>
            </a:pPr>
            <a:r>
              <a:rPr lang="en-US" sz="3200" dirty="0" smtClean="0"/>
              <a:t>2.  What is the journalist’s evidence for the story?</a:t>
            </a:r>
          </a:p>
          <a:p>
            <a:pPr lvl="2"/>
            <a:r>
              <a:rPr lang="en-US" dirty="0" smtClean="0"/>
              <a:t>What data does he use to prove his hypothesis?</a:t>
            </a:r>
          </a:p>
          <a:p>
            <a:pPr lvl="2"/>
            <a:r>
              <a:rPr lang="en-US" dirty="0" smtClean="0"/>
              <a:t>What experts does he or she quote?</a:t>
            </a:r>
          </a:p>
          <a:p>
            <a:pPr lvl="2"/>
            <a:r>
              <a:rPr lang="en-US" dirty="0" smtClean="0"/>
              <a:t>Does the author use information from past elections to predict outcomes for the upcoming elections?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532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  <a:endParaRPr lang="en-US" sz="3200" dirty="0" smtClean="0"/>
          </a:p>
          <a:p>
            <a:pPr marL="457200" lvl="1" indent="0">
              <a:buNone/>
            </a:pPr>
            <a:r>
              <a:rPr lang="en-US" sz="3200" dirty="0" smtClean="0"/>
              <a:t>3. What information and data is missing?</a:t>
            </a:r>
          </a:p>
          <a:p>
            <a:pPr lvl="2"/>
            <a:r>
              <a:rPr lang="en-US" dirty="0" smtClean="0"/>
              <a:t>What questions does the story not answer?</a:t>
            </a:r>
          </a:p>
          <a:p>
            <a:pPr lvl="2"/>
            <a:r>
              <a:rPr lang="en-US" dirty="0" smtClean="0"/>
              <a:t>What other data about demographics, crime, economics, etc. would add to the story?</a:t>
            </a:r>
          </a:p>
          <a:p>
            <a:pPr lvl="2"/>
            <a:r>
              <a:rPr lang="en-US" dirty="0" smtClean="0"/>
              <a:t>What would your data angle for the story be?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8281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Data sources include recurring events, sent </a:t>
            </a:r>
            <a:r>
              <a:rPr lang="en-US" dirty="0"/>
              <a:t>or leaked </a:t>
            </a:r>
            <a:r>
              <a:rPr lang="en-US" dirty="0" smtClean="0"/>
              <a:t>data, breaking news and theories </a:t>
            </a:r>
            <a:r>
              <a:rPr lang="en-US" dirty="0"/>
              <a:t>to be </a:t>
            </a:r>
            <a:r>
              <a:rPr lang="en-US" dirty="0" smtClean="0"/>
              <a:t>explored.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from these stories can be used to enrich traditional reporting, find new angles on old stories, uncover corruption or engage citizens in the reporting process.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sources are all around us: NGOs, research institutions, government and ordinary people.</a:t>
            </a:r>
            <a:endParaRPr lang="en-US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4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  <p:pic>
        <p:nvPicPr>
          <p:cNvPr id="5" name="Picture 10" descr="https://lh3.googleusercontent.com/hbOiIK0Z97YsnmddmraB2zZud2VGeQz5KQkKUzzIhO-e6QfqQn7DxFSWX1r3qu-oiCVKcUZ5EyOD8kKbbmf5GlU9Yt9hujGfjZefFqYQ_Ndhbc0DEbS_mGrdh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44700"/>
            <a:ext cx="3237460" cy="114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lh5.googleusercontent.com/PdlE680yPjgwy-Waa0eX8PaEZmMsxnhJdaTAgtBkzu5woNlWbyTFLmW9cW0BLY6ohj4fXtTT9_uO5dyfvb0En54QJL8rdtyDhGTZ9tY4CCHrTjEJr9taC_AyB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211955"/>
            <a:ext cx="22860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3400" y="525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8" descr="https://lh6.googleusercontent.com/L4k0OTUySYLUWgUiamNlIY8repFVBkx3jNm_Sf7t4Joafip9fdUNHiMdZcv22MHPc2l3n457PhjC8SiS9MhZO8jxNe-W8mToDLZ8X-d-C24kY9dA2blUTS0FcQ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6" y="4541282"/>
            <a:ext cx="3657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6.googleusercontent.com/055nm92Kr-sD97dgCDJAS39zzCnd-4-6-or5-SZZ_mDcB7t7VfvIva3BRuMbxoAjrnr1apl_lTXZ1HRX1CWQM5dJ5tNn7DJ4ofxC5O3DY9OrNjGRFSf2sndaJm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02" y="4255531"/>
            <a:ext cx="332422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5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8800" y="255164"/>
            <a:ext cx="3721100" cy="5332836"/>
          </a:xfrm>
        </p:spPr>
        <p:txBody>
          <a:bodyPr/>
          <a:lstStyle/>
          <a:p>
            <a:r>
              <a:rPr lang="en-US" sz="3200" dirty="0" smtClean="0"/>
              <a:t>The Data Journalism Process</a:t>
            </a:r>
            <a:r>
              <a:rPr lang="en-US" sz="3200" dirty="0" smtClean="0">
                <a:hlinkClick r:id="rId3"/>
              </a:rPr>
              <a:t/>
            </a:r>
            <a:br>
              <a:rPr lang="en-US" sz="3200" dirty="0" smtClean="0">
                <a:hlinkClick r:id="rId3"/>
              </a:rPr>
            </a:br>
            <a:r>
              <a:rPr lang="en-US" b="1" dirty="0" smtClean="0">
                <a:hlinkClick r:id="rId3"/>
              </a:rPr>
              <a:t>The Guardian: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Share Data</a:t>
            </a:r>
            <a:br>
              <a:rPr lang="en-US" dirty="0" smtClean="0"/>
            </a:br>
            <a:r>
              <a:rPr lang="en-US" dirty="0" smtClean="0"/>
              <a:t>2. Spread Sheets</a:t>
            </a:r>
            <a:br>
              <a:rPr lang="en-US" dirty="0" smtClean="0"/>
            </a:br>
            <a:r>
              <a:rPr lang="en-US" dirty="0" smtClean="0"/>
              <a:t>3. Perform Calculations</a:t>
            </a:r>
            <a:br>
              <a:rPr lang="en-US" dirty="0" smtClean="0"/>
            </a:br>
            <a:r>
              <a:rPr lang="en-US" dirty="0" smtClean="0"/>
              <a:t>4. Output</a:t>
            </a:r>
            <a:endParaRPr lang="en-US" dirty="0"/>
          </a:p>
        </p:txBody>
      </p:sp>
      <p:pic>
        <p:nvPicPr>
          <p:cNvPr id="7" name="Picture 6" descr="guardian-data-workflow-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0"/>
            <a:ext cx="4228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3425" y="1529944"/>
            <a:ext cx="8293374" cy="35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1145" y="371431"/>
            <a:ext cx="6867838" cy="1143000"/>
          </a:xfrm>
        </p:spPr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Data sources: breaking </a:t>
            </a:r>
            <a:r>
              <a:rPr lang="en-US" sz="2800" dirty="0" smtClean="0"/>
              <a:t>news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sources: theories to be explored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319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066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Governance &amp; Security Indicators</a:t>
            </a:r>
            <a:endParaRPr lang="en-US" sz="32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  <a:endParaRPr lang="en-US" sz="32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410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4" y="1356108"/>
            <a:ext cx="8912646" cy="4256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4"/>
              </a:rPr>
              <a:t>Crime In Oman Visualized</a:t>
            </a:r>
            <a:r>
              <a:rPr lang="en-US" dirty="0" smtClean="0"/>
              <a:t>: For the first time, the government of Oman released crime data, which was visualized by a local blogger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4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c276d07f-d789-4d6c-a889-e8924010ee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A35704F1712640A333B51846E545A5" ma:contentTypeVersion="3" ma:contentTypeDescription="Create a new document." ma:contentTypeScope="" ma:versionID="04017e53ddb784a7a597776bccf57d49">
  <xsd:schema xmlns:xsd="http://www.w3.org/2001/XMLSchema" xmlns:xs="http://www.w3.org/2001/XMLSchema" xmlns:p="http://schemas.microsoft.com/office/2006/metadata/properties" xmlns:ns2="c276d07f-d789-4d6c-a889-e8924010ee82" targetNamespace="http://schemas.microsoft.com/office/2006/metadata/properties" ma:root="true" ma:fieldsID="bd1f47aa7bba4ae340846ef8575f9160" ns2:_="">
    <xsd:import namespace="c276d07f-d789-4d6c-a889-e8924010ee82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6d07f-d789-4d6c-a889-e8924010ee82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Presentation"/>
          <xsd:enumeration value="Templat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34B498-D366-481A-937D-A78EF4986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87EC0-7867-4D1D-A103-812AA11CCF32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c276d07f-d789-4d6c-a889-e8924010ee82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BA311A1-8E74-4F65-85D5-15A2C759C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6d07f-d789-4d6c-a889-e8924010ee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1189</Words>
  <Application>Microsoft Office PowerPoint</Application>
  <PresentationFormat>On-screen Show (4:3)</PresentationFormat>
  <Paragraphs>264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Courier New</vt:lpstr>
      <vt:lpstr>Wingdings</vt:lpstr>
      <vt:lpstr>Office Theme</vt:lpstr>
      <vt:lpstr>Finding Stories in Data</vt:lpstr>
      <vt:lpstr>Contents</vt:lpstr>
      <vt:lpstr>The Data Journalism Process</vt:lpstr>
      <vt:lpstr>The Data Journalism Process The Guardian:  1. Share Data 2. Spread Sheets 3. Perform Calculations 4. Output</vt:lpstr>
      <vt:lpstr>The Data Journalism Process</vt:lpstr>
      <vt:lpstr>Data sources</vt:lpstr>
      <vt:lpstr>Data sources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Sources of Data: Recurring Events</vt:lpstr>
      <vt:lpstr>Contents</vt:lpstr>
      <vt:lpstr>Exercise</vt:lpstr>
      <vt:lpstr>Contents</vt:lpstr>
      <vt:lpstr>Data Sources: Sent or Leaked Data</vt:lpstr>
      <vt:lpstr>PowerPoint Presentation</vt:lpstr>
      <vt:lpstr>PowerPoint Presentation</vt:lpstr>
      <vt:lpstr>Data sources: sent or leaked data</vt:lpstr>
      <vt:lpstr>Contents</vt:lpstr>
      <vt:lpstr>Data Sources: Breaking News</vt:lpstr>
      <vt:lpstr>Data sources: sent or leaked data</vt:lpstr>
      <vt:lpstr>Data Sources: Theories to be Explored</vt:lpstr>
      <vt:lpstr>Data Sources: Theories to be explored</vt:lpstr>
      <vt:lpstr>Exercise</vt:lpstr>
      <vt:lpstr>Exercise</vt:lpstr>
      <vt:lpstr>Exercise</vt:lpstr>
      <vt:lpstr>Exercise</vt:lpstr>
      <vt:lpstr>Contents</vt:lpstr>
      <vt:lpstr>Summary &amp; Resources</vt:lpstr>
      <vt:lpstr>Summary &amp;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Arnold Phommavog</dc:creator>
  <cp:keywords/>
  <cp:lastModifiedBy>Eva</cp:lastModifiedBy>
  <cp:revision>73</cp:revision>
  <dcterms:created xsi:type="dcterms:W3CDTF">2012-01-25T18:54:33Z</dcterms:created>
  <dcterms:modified xsi:type="dcterms:W3CDTF">2014-02-20T12:06:33Z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400</vt:r8>
  </property>
  <property fmtid="{D5CDD505-2E9C-101B-9397-08002B2CF9AE}" pid="3" name="ContentTypeId">
    <vt:lpwstr>0x0101004AA35704F1712640A333B51846E545A5</vt:lpwstr>
  </property>
</Properties>
</file>